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1058" r:id="rId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E9F4F5"/>
    <a:srgbClr val="FF66FF"/>
    <a:srgbClr val="000099"/>
    <a:srgbClr val="9FE6FF"/>
    <a:srgbClr val="F7FDBF"/>
    <a:srgbClr val="FF0000"/>
    <a:srgbClr val="0066CC"/>
    <a:srgbClr val="E0F70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09" autoAdjust="0"/>
    <p:restoredTop sz="94434" autoAdjust="0"/>
  </p:normalViewPr>
  <p:slideViewPr>
    <p:cSldViewPr>
      <p:cViewPr varScale="1">
        <p:scale>
          <a:sx n="90" d="100"/>
          <a:sy n="90" d="100"/>
        </p:scale>
        <p:origin x="1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3A54F0-F747-4799-9F73-954DEEFBCE88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778"/>
            <a:ext cx="2945659" cy="497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7778"/>
            <a:ext cx="2945659" cy="497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67CD7F3-B4CC-49CB-B8A0-9801F3B2F0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22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71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E83603-6A9E-48D9-B406-AEDEA74276D1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4761"/>
            <a:ext cx="5438140" cy="4467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21"/>
            <a:ext cx="2945659" cy="495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9521"/>
            <a:ext cx="2945659" cy="495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51AC747-399A-4282-B803-39DCD78DE7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0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186BF7-4494-47C0-A73B-C3A60168F5CC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02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812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75F5C-9355-4A84-B93E-B955FAD42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D973F-8CC7-4280-BCBF-8859984A4A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1A429-CB3D-49AF-A83A-54CB770F3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7233-3BDF-47ED-A4CB-E93ECD8E3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1409-137E-4800-8B32-9339E45F2B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D928C-367D-4FF4-A9B5-5FB6954B87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A2F44-0542-4840-A220-F3FA884ABD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FF56-8F76-4F58-854A-DF9EA06E51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6B68-8FFE-424C-B9E8-EEA2DE7D7C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7C7A9-1D48-4638-A8F4-EC62F15BE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A2B51-D885-40F3-9840-A408116E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50F05-3717-430F-9A34-69242FBA45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C23F4-EBB4-4CDF-8AD2-DB53554F06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AF280-DC8B-4DED-9A7A-EC08D210A1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8DEA-9947-4E57-85A6-D94AEAA0D6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3E9D2-E43B-476F-8511-67D1E51CFC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AF6DB-2B36-4FE0-B088-29D9785BD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2D60B-0DB4-4DF8-9FE6-5B612C3247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7583-7677-4582-ADA1-B1B13195D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92151-5C4B-4680-8752-2FA99AD0B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492BD-D441-495A-916E-3EF2A0AEC4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3E8C0-0520-4C79-BD90-CC4ABDC7E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" y="838200"/>
            <a:ext cx="8763000" cy="5867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52400" y="152400"/>
            <a:ext cx="9906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143000" y="152400"/>
            <a:ext cx="57150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81750"/>
            <a:ext cx="1981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5D78D7E-52E8-4F19-A071-C74E96653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6858000" y="152400"/>
            <a:ext cx="2057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6858000" y="147935"/>
            <a:ext cx="2057400" cy="40011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" charset="0"/>
              </a:rPr>
              <a:t>Materials</a:t>
            </a: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058" name="Picture 11" descr="BAL LOGO.bmp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0975" y="314325"/>
            <a:ext cx="885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6858000" y="457200"/>
            <a:ext cx="205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000099"/>
                </a:solidFill>
                <a:latin typeface="Arial" charset="0"/>
              </a:rPr>
              <a:t>Press</a:t>
            </a:r>
            <a:r>
              <a:rPr lang="en-US" sz="2000" b="1" baseline="0" dirty="0" smtClean="0">
                <a:solidFill>
                  <a:srgbClr val="000099"/>
                </a:solidFill>
                <a:latin typeface="Arial" charset="0"/>
              </a:rPr>
              <a:t> &amp; Fab.</a:t>
            </a:r>
            <a:endParaRPr lang="en-US" sz="1800" b="1" dirty="0">
              <a:solidFill>
                <a:srgbClr val="000099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F78C331-A17D-4EA3-B19A-4B4037F19E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141080"/>
              </p:ext>
            </p:extLst>
          </p:nvPr>
        </p:nvGraphicFramePr>
        <p:xfrm>
          <a:off x="237068" y="1063751"/>
          <a:ext cx="8602132" cy="5116916"/>
        </p:xfrm>
        <a:graphic>
          <a:graphicData uri="http://schemas.openxmlformats.org/drawingml/2006/table">
            <a:tbl>
              <a:tblPr/>
              <a:tblGrid>
                <a:gridCol w="835851"/>
                <a:gridCol w="181217"/>
                <a:gridCol w="2936864"/>
                <a:gridCol w="1120170"/>
                <a:gridCol w="3528030"/>
              </a:tblGrid>
              <a:tr h="56736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Theme     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of parts Reduction by Design Change.</a:t>
                      </a:r>
                      <a:endParaRPr kumimoji="0" lang="en-I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Bracket Design Change.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61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Pillion stay Bracket LH RH (DS161050/DX161061)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387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1280" marR="81280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267866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Before</a:t>
                      </a:r>
                    </a:p>
                  </a:txBody>
                  <a:tcPr marL="81280" marR="81280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717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 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P- Part count reduced from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 to 2 No's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Benefits- 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87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- Quality of component improved – Part concentricity achieved at frame level.</a:t>
                      </a:r>
                    </a:p>
                  </a:txBody>
                  <a:tcPr marL="81280" marR="81280" anchor="ctr" horzOverflow="overflow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1"/>
          <p:cNvSpPr txBox="1">
            <a:spLocks/>
          </p:cNvSpPr>
          <p:nvPr/>
        </p:nvSpPr>
        <p:spPr>
          <a:xfrm>
            <a:off x="8283388" y="6381750"/>
            <a:ext cx="685800" cy="3238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BB939B8-B8C0-4BC6-ACC0-3EF8BDB9DBAD}" type="slidenum">
              <a:rPr lang="en-US" sz="1100" smtClean="0">
                <a:solidFill>
                  <a:srgbClr val="FFFFFF"/>
                </a:solidFill>
              </a:rPr>
              <a:pPr algn="r">
                <a:defRPr/>
              </a:pPr>
              <a:t>1</a:t>
            </a:fld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304800"/>
            <a:ext cx="7086600" cy="609600"/>
          </a:xfrm>
          <a:prstGeom prst="rect">
            <a:avLst/>
          </a:prstGeom>
        </p:spPr>
        <p:txBody>
          <a:bodyPr/>
          <a:lstStyle/>
          <a:p>
            <a:pPr algn="ctr">
              <a:defRPr sz="18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>
                <a:solidFill>
                  <a:srgbClr val="000099"/>
                </a:solidFill>
                <a:latin typeface="+mj-lt"/>
                <a:cs typeface="Arial" panose="020B0604020202020204" pitchFamily="34" charset="0"/>
              </a:rPr>
              <a:t>Kaizen (FA_01 I 03.2</a:t>
            </a:r>
            <a:r>
              <a:rPr lang="en-IN" b="1" dirty="0" smtClean="0">
                <a:solidFill>
                  <a:srgbClr val="000099"/>
                </a:solidFill>
                <a:latin typeface="+mj-lt"/>
                <a:ea typeface="Calibri"/>
                <a:cs typeface="Arial" panose="020B0604020202020204" pitchFamily="34" charset="0"/>
              </a:rPr>
              <a:t>) : No of parts Reduction.</a:t>
            </a:r>
            <a:endParaRPr lang="en-US" b="1" dirty="0">
              <a:solidFill>
                <a:srgbClr val="000099"/>
              </a:solidFill>
              <a:latin typeface="+mj-lt"/>
              <a:ea typeface="Calibri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94003" y="5110759"/>
            <a:ext cx="206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Total </a:t>
            </a:r>
            <a:r>
              <a:rPr lang="en-US" sz="1400" dirty="0" smtClean="0">
                <a:solidFill>
                  <a:srgbClr val="0070C0"/>
                </a:solidFill>
              </a:rPr>
              <a:t>Parts-4 </a:t>
            </a:r>
            <a:r>
              <a:rPr lang="en-US" sz="1400" dirty="0">
                <a:solidFill>
                  <a:srgbClr val="0070C0"/>
                </a:solidFill>
              </a:rPr>
              <a:t>nos.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62600" y="5121484"/>
            <a:ext cx="2068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i="1">
                <a:solidFill>
                  <a:srgbClr val="0070C0"/>
                </a:solidFill>
              </a:defRPr>
            </a:lvl1pPr>
          </a:lstStyle>
          <a:p>
            <a:r>
              <a:rPr lang="en-US" sz="1400" i="0" dirty="0"/>
              <a:t>Total </a:t>
            </a:r>
            <a:r>
              <a:rPr lang="en-US" sz="1400" i="0" dirty="0" smtClean="0"/>
              <a:t>Parts-2 </a:t>
            </a:r>
            <a:r>
              <a:rPr lang="en-US" sz="1400" i="0" dirty="0"/>
              <a:t>nos</a:t>
            </a:r>
            <a:r>
              <a:rPr lang="en-US" sz="1400" dirty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96" y="2734041"/>
            <a:ext cx="2388147" cy="2090738"/>
          </a:xfrm>
          <a:prstGeom prst="rect">
            <a:avLst/>
          </a:prstGeom>
        </p:spPr>
      </p:pic>
      <p:grpSp>
        <p:nvGrpSpPr>
          <p:cNvPr id="51" name="Group 50"/>
          <p:cNvGrpSpPr/>
          <p:nvPr/>
        </p:nvGrpSpPr>
        <p:grpSpPr>
          <a:xfrm>
            <a:off x="1059996" y="4073696"/>
            <a:ext cx="746448" cy="875491"/>
            <a:chOff x="5867400" y="4348441"/>
            <a:chExt cx="746448" cy="875491"/>
          </a:xfrm>
        </p:grpSpPr>
        <p:sp>
          <p:nvSpPr>
            <p:cNvPr id="52" name="Oval 51"/>
            <p:cNvSpPr/>
            <p:nvPr/>
          </p:nvSpPr>
          <p:spPr>
            <a:xfrm>
              <a:off x="5867400" y="4842932"/>
              <a:ext cx="304800" cy="381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6019800" y="4348441"/>
              <a:ext cx="594048" cy="494493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590800" y="3698930"/>
            <a:ext cx="552543" cy="810798"/>
            <a:chOff x="5619657" y="4413134"/>
            <a:chExt cx="552543" cy="810798"/>
          </a:xfrm>
        </p:grpSpPr>
        <p:sp>
          <p:nvSpPr>
            <p:cNvPr id="55" name="Oval 54"/>
            <p:cNvSpPr/>
            <p:nvPr/>
          </p:nvSpPr>
          <p:spPr>
            <a:xfrm>
              <a:off x="5867400" y="4842932"/>
              <a:ext cx="304800" cy="381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 flipV="1">
              <a:off x="5619657" y="4413134"/>
              <a:ext cx="400143" cy="42980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838543" y="3093514"/>
            <a:ext cx="552543" cy="810798"/>
            <a:chOff x="5619657" y="4413134"/>
            <a:chExt cx="552543" cy="810798"/>
          </a:xfrm>
        </p:grpSpPr>
        <p:sp>
          <p:nvSpPr>
            <p:cNvPr id="20" name="Oval 19"/>
            <p:cNvSpPr/>
            <p:nvPr/>
          </p:nvSpPr>
          <p:spPr>
            <a:xfrm>
              <a:off x="5867400" y="4842932"/>
              <a:ext cx="304800" cy="381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 flipV="1">
              <a:off x="5619657" y="4413134"/>
              <a:ext cx="400143" cy="42980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310952" y="3467909"/>
            <a:ext cx="746448" cy="875491"/>
            <a:chOff x="5867400" y="4348441"/>
            <a:chExt cx="746448" cy="875491"/>
          </a:xfrm>
        </p:grpSpPr>
        <p:sp>
          <p:nvSpPr>
            <p:cNvPr id="23" name="Oval 22"/>
            <p:cNvSpPr/>
            <p:nvPr/>
          </p:nvSpPr>
          <p:spPr>
            <a:xfrm>
              <a:off x="5867400" y="4842932"/>
              <a:ext cx="304800" cy="381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6019800" y="4348441"/>
              <a:ext cx="594048" cy="494493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699" y="2567589"/>
            <a:ext cx="2526323" cy="2278071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5130310" y="4152900"/>
            <a:ext cx="406777" cy="880532"/>
            <a:chOff x="5867400" y="4343400"/>
            <a:chExt cx="406777" cy="880532"/>
          </a:xfrm>
        </p:grpSpPr>
        <p:sp>
          <p:nvSpPr>
            <p:cNvPr id="27" name="Oval 26"/>
            <p:cNvSpPr/>
            <p:nvPr/>
          </p:nvSpPr>
          <p:spPr>
            <a:xfrm>
              <a:off x="5867400" y="4842932"/>
              <a:ext cx="304800" cy="381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6019800" y="4343400"/>
              <a:ext cx="254377" cy="499534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781800" y="3401573"/>
            <a:ext cx="406777" cy="880532"/>
            <a:chOff x="5867400" y="4343400"/>
            <a:chExt cx="406777" cy="880532"/>
          </a:xfrm>
        </p:grpSpPr>
        <p:sp>
          <p:nvSpPr>
            <p:cNvPr id="30" name="Oval 29"/>
            <p:cNvSpPr/>
            <p:nvPr/>
          </p:nvSpPr>
          <p:spPr>
            <a:xfrm>
              <a:off x="5867400" y="4842932"/>
              <a:ext cx="304800" cy="3810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019800" y="4343400"/>
              <a:ext cx="254377" cy="499534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968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0070C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23143</TotalTime>
  <Words>79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Default Design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SATISH M GAWARE</cp:lastModifiedBy>
  <cp:revision>2457</cp:revision>
  <cp:lastPrinted>2017-12-20T05:16:06Z</cp:lastPrinted>
  <dcterms:created xsi:type="dcterms:W3CDTF">2009-04-14T04:04:31Z</dcterms:created>
  <dcterms:modified xsi:type="dcterms:W3CDTF">2018-01-09T13:37:17Z</dcterms:modified>
</cp:coreProperties>
</file>