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0773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12/01/2013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12/01/2013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12/01/2013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12/01/2013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12/01/2013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12/01/2013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12/01/2013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12/01/2013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12/01/2013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12/01/2013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12/01/2013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12/01/2013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1"/>
          <p:cNvGrpSpPr>
            <a:grpSpLocks/>
          </p:cNvGrpSpPr>
          <p:nvPr/>
        </p:nvGrpSpPr>
        <p:grpSpPr bwMode="auto">
          <a:xfrm>
            <a:off x="152400" y="685800"/>
            <a:ext cx="8991600" cy="5943600"/>
            <a:chOff x="96" y="288"/>
            <a:chExt cx="5664" cy="3600"/>
          </a:xfrm>
        </p:grpSpPr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96" y="288"/>
              <a:ext cx="5616" cy="3600"/>
            </a:xfrm>
            <a:prstGeom prst="rect">
              <a:avLst/>
            </a:prstGeom>
            <a:noFill/>
            <a:ln w="28575">
              <a:solidFill>
                <a:srgbClr val="0033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11"/>
            <p:cNvSpPr>
              <a:spLocks noChangeShapeType="1"/>
            </p:cNvSpPr>
            <p:nvPr/>
          </p:nvSpPr>
          <p:spPr bwMode="auto">
            <a:xfrm>
              <a:off x="2784" y="288"/>
              <a:ext cx="0" cy="3600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12"/>
            <p:cNvSpPr>
              <a:spLocks noChangeShapeType="1"/>
            </p:cNvSpPr>
            <p:nvPr/>
          </p:nvSpPr>
          <p:spPr bwMode="auto">
            <a:xfrm>
              <a:off x="96" y="672"/>
              <a:ext cx="5664" cy="0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Text Box 13"/>
            <p:cNvSpPr txBox="1">
              <a:spLocks noChangeArrowheads="1"/>
            </p:cNvSpPr>
            <p:nvPr/>
          </p:nvSpPr>
          <p:spPr bwMode="auto">
            <a:xfrm>
              <a:off x="864" y="336"/>
              <a:ext cx="9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rgbClr val="0033CC"/>
                  </a:solidFill>
                  <a:latin typeface="Bookman Old Style" pitchFamily="18" charset="0"/>
                </a:rPr>
                <a:t>BEFORE</a:t>
              </a:r>
            </a:p>
          </p:txBody>
        </p:sp>
        <p:sp>
          <p:nvSpPr>
            <p:cNvPr id="12" name="Text Box 14"/>
            <p:cNvSpPr txBox="1">
              <a:spLocks noChangeArrowheads="1"/>
            </p:cNvSpPr>
            <p:nvPr/>
          </p:nvSpPr>
          <p:spPr bwMode="auto">
            <a:xfrm>
              <a:off x="3696" y="384"/>
              <a:ext cx="9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rgbClr val="0033CC"/>
                  </a:solidFill>
                  <a:latin typeface="Bookman Old Style" pitchFamily="18" charset="0"/>
                </a:rPr>
                <a:t>AFTER</a:t>
              </a:r>
            </a:p>
          </p:txBody>
        </p:sp>
      </p:grpSp>
      <p:pic>
        <p:nvPicPr>
          <p:cNvPr id="13" name="Picture 12" descr="P1120081.JPG"/>
          <p:cNvPicPr>
            <a:picLocks noChangeAspect="1"/>
          </p:cNvPicPr>
          <p:nvPr/>
        </p:nvPicPr>
        <p:blipFill>
          <a:blip r:embed="rId2"/>
          <a:srcRect l="11250" t="12500" r="19375" b="2500"/>
          <a:stretch>
            <a:fillRect/>
          </a:stretch>
        </p:blipFill>
        <p:spPr>
          <a:xfrm flipH="1">
            <a:off x="4419600" y="1371600"/>
            <a:ext cx="2286000" cy="2362200"/>
          </a:xfrm>
          <a:prstGeom prst="rect">
            <a:avLst/>
          </a:prstGeom>
        </p:spPr>
      </p:pic>
      <p:pic>
        <p:nvPicPr>
          <p:cNvPr id="14" name="Picture 13" descr="P1120083.JPG"/>
          <p:cNvPicPr>
            <a:picLocks noChangeAspect="1"/>
          </p:cNvPicPr>
          <p:nvPr/>
        </p:nvPicPr>
        <p:blipFill>
          <a:blip r:embed="rId3"/>
          <a:srcRect l="27500" t="26250" r="11563" b="28750"/>
          <a:stretch>
            <a:fillRect/>
          </a:stretch>
        </p:blipFill>
        <p:spPr>
          <a:xfrm>
            <a:off x="6705600" y="1295400"/>
            <a:ext cx="2286000" cy="2433937"/>
          </a:xfrm>
          <a:prstGeom prst="rect">
            <a:avLst/>
          </a:prstGeom>
        </p:spPr>
      </p:pic>
      <p:sp>
        <p:nvSpPr>
          <p:cNvPr id="15" name="Explosion 2 14"/>
          <p:cNvSpPr/>
          <p:nvPr/>
        </p:nvSpPr>
        <p:spPr>
          <a:xfrm>
            <a:off x="4648200" y="3962400"/>
            <a:ext cx="4343400" cy="2362200"/>
          </a:xfrm>
          <a:prstGeom prst="irregularSeal2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  <a:latin typeface="Cambria" pitchFamily="18" charset="0"/>
              </a:rPr>
              <a:t>If the LPG pressure goes below 0.5 kg/cm</a:t>
            </a:r>
            <a:r>
              <a:rPr lang="en-US" sz="1400" b="1" baseline="30000" dirty="0" smtClean="0">
                <a:solidFill>
                  <a:srgbClr val="002060"/>
                </a:solidFill>
                <a:latin typeface="Cambria" pitchFamily="18" charset="0"/>
              </a:rPr>
              <a:t>2</a:t>
            </a:r>
            <a:r>
              <a:rPr lang="en-US" sz="1400" b="1" dirty="0" smtClean="0">
                <a:solidFill>
                  <a:srgbClr val="002060"/>
                </a:solidFill>
                <a:latin typeface="Cambria" pitchFamily="18" charset="0"/>
              </a:rPr>
              <a:t> bulb will glow &amp; buzzer will ring</a:t>
            </a:r>
            <a:endParaRPr lang="en-US" sz="1400" b="1" dirty="0">
              <a:solidFill>
                <a:srgbClr val="002060"/>
              </a:solidFill>
              <a:latin typeface="Cambria" pitchFamily="18" charset="0"/>
            </a:endParaRPr>
          </a:p>
        </p:txBody>
      </p:sp>
      <p:cxnSp>
        <p:nvCxnSpPr>
          <p:cNvPr id="16" name="Straight Arrow Connector 15"/>
          <p:cNvCxnSpPr>
            <a:stCxn id="15" idx="0"/>
          </p:cNvCxnSpPr>
          <p:nvPr/>
        </p:nvCxnSpPr>
        <p:spPr>
          <a:xfrm rot="16200000" flipV="1">
            <a:off x="5560584" y="3126216"/>
            <a:ext cx="1349364" cy="735732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5" idx="0"/>
          </p:cNvCxnSpPr>
          <p:nvPr/>
        </p:nvCxnSpPr>
        <p:spPr>
          <a:xfrm rot="5400000" flipH="1" flipV="1">
            <a:off x="6284484" y="3290448"/>
            <a:ext cx="1196964" cy="55966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5" idx="0"/>
          </p:cNvCxnSpPr>
          <p:nvPr/>
        </p:nvCxnSpPr>
        <p:spPr>
          <a:xfrm rot="5400000" flipH="1" flipV="1">
            <a:off x="6551184" y="2261748"/>
            <a:ext cx="1958964" cy="185506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Explosion 2 23"/>
          <p:cNvSpPr/>
          <p:nvPr/>
        </p:nvSpPr>
        <p:spPr>
          <a:xfrm>
            <a:off x="228600" y="1752600"/>
            <a:ext cx="3886200" cy="3429000"/>
          </a:xfrm>
          <a:prstGeom prst="irregularSeal2">
            <a:avLst/>
          </a:prstGeom>
          <a:scene3d>
            <a:camera prst="orthographicFront">
              <a:rot lat="0" lon="0" rev="0"/>
            </a:camera>
            <a:lightRig rig="threePt" dir="t"/>
          </a:scene3d>
          <a:sp3d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Cambria" pitchFamily="18" charset="0"/>
              </a:rPr>
              <a:t>Befor there was no arrangements to detect LPG pressure</a:t>
            </a:r>
            <a:endParaRPr lang="en-US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52400" y="152400"/>
            <a:ext cx="3886200" cy="457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Cambria" pitchFamily="18" charset="0"/>
              </a:rPr>
              <a:t>IMPROVEMENT PHOTOGRAPH</a:t>
            </a:r>
            <a:endParaRPr lang="en-US" b="1" dirty="0">
              <a:solidFill>
                <a:srgbClr val="FF0000"/>
              </a:solidFill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371600"/>
            <a:ext cx="8763000" cy="230832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b="1" u="sng" dirty="0">
                <a:solidFill>
                  <a:srgbClr val="7030A0"/>
                </a:solidFill>
                <a:latin typeface="Bookman Old Style" pitchFamily="18" charset="0"/>
              </a:rPr>
              <a:t>Solution </a:t>
            </a:r>
            <a:r>
              <a:rPr lang="en-US" b="1" u="sng" dirty="0" smtClean="0">
                <a:solidFill>
                  <a:srgbClr val="7030A0"/>
                </a:solidFill>
                <a:latin typeface="Bookman Old Style" pitchFamily="18" charset="0"/>
              </a:rPr>
              <a:t>Implemented: </a:t>
            </a:r>
            <a:r>
              <a:rPr lang="en-US" b="1" dirty="0" smtClean="0">
                <a:solidFill>
                  <a:srgbClr val="7030A0"/>
                </a:solidFill>
                <a:latin typeface="Bookman Old Style" pitchFamily="18" charset="0"/>
              </a:rPr>
              <a:t>Buzzer &amp;  bulb installed for LPG pressure detection .If LPG pressure goes below 0.5 kg/cm</a:t>
            </a:r>
            <a:r>
              <a:rPr lang="en-US" b="1" baseline="30000" dirty="0" smtClean="0">
                <a:solidFill>
                  <a:srgbClr val="7030A0"/>
                </a:solidFill>
                <a:latin typeface="Bookman Old Style" pitchFamily="18" charset="0"/>
              </a:rPr>
              <a:t>2</a:t>
            </a:r>
            <a:r>
              <a:rPr lang="en-US" b="1" dirty="0" smtClean="0">
                <a:solidFill>
                  <a:srgbClr val="7030A0"/>
                </a:solidFill>
                <a:latin typeface="Bookman Old Style" pitchFamily="18" charset="0"/>
              </a:rPr>
              <a:t> bulb will glow and buzzer will play.</a:t>
            </a:r>
            <a:endParaRPr lang="en-US" b="1" dirty="0">
              <a:solidFill>
                <a:srgbClr val="7030A0"/>
              </a:solidFill>
              <a:latin typeface="Bookman Old Style" pitchFamily="18" charset="0"/>
            </a:endParaRPr>
          </a:p>
          <a:p>
            <a:pPr>
              <a:defRPr/>
            </a:pPr>
            <a:endParaRPr lang="en-US" b="1" u="sng" dirty="0">
              <a:latin typeface="Bookman Old Style" pitchFamily="18" charset="0"/>
            </a:endParaRPr>
          </a:p>
          <a:p>
            <a:pPr>
              <a:defRPr/>
            </a:pPr>
            <a:endParaRPr lang="en-US" b="1" u="sng" dirty="0">
              <a:latin typeface="Bookman Old Style" pitchFamily="18" charset="0"/>
            </a:endParaRPr>
          </a:p>
          <a:p>
            <a:pPr>
              <a:defRPr/>
            </a:pPr>
            <a:endParaRPr lang="en-US" b="1" u="sng" dirty="0">
              <a:latin typeface="Bookman Old Style" pitchFamily="18" charset="0"/>
            </a:endParaRPr>
          </a:p>
          <a:p>
            <a:pPr>
              <a:defRPr/>
            </a:pPr>
            <a:endParaRPr lang="en-US" b="1" u="sng" dirty="0">
              <a:latin typeface="Bookman Old Style" pitchFamily="18" charset="0"/>
            </a:endParaRPr>
          </a:p>
          <a:p>
            <a:pPr>
              <a:defRPr/>
            </a:pP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3886200"/>
            <a:ext cx="8763000" cy="230832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b="1" u="sng" dirty="0">
                <a:solidFill>
                  <a:srgbClr val="7030A0"/>
                </a:solidFill>
                <a:latin typeface="Bookman Old Style" pitchFamily="18" charset="0"/>
              </a:rPr>
              <a:t>Lesson learnt and Benefits </a:t>
            </a:r>
            <a:r>
              <a:rPr lang="en-US" b="1" u="sng" dirty="0" smtClean="0">
                <a:solidFill>
                  <a:srgbClr val="7030A0"/>
                </a:solidFill>
                <a:latin typeface="Bookman Old Style" pitchFamily="18" charset="0"/>
              </a:rPr>
              <a:t>:</a:t>
            </a:r>
            <a:r>
              <a:rPr lang="en-US" b="1" dirty="0" smtClean="0">
                <a:solidFill>
                  <a:srgbClr val="7030A0"/>
                </a:solidFill>
                <a:latin typeface="Bookman Old Style" pitchFamily="18" charset="0"/>
              </a:rPr>
              <a:t> We can able to detect LPG pressure it is in under specification .Bad effects of  low LPG pressure on brazed parts will </a:t>
            </a:r>
            <a:r>
              <a:rPr lang="en-US" b="1" smtClean="0">
                <a:solidFill>
                  <a:srgbClr val="7030A0"/>
                </a:solidFill>
                <a:latin typeface="Bookman Old Style" pitchFamily="18" charset="0"/>
              </a:rPr>
              <a:t>not occur.</a:t>
            </a:r>
            <a:endParaRPr lang="en-US" b="1" dirty="0">
              <a:solidFill>
                <a:srgbClr val="7030A0"/>
              </a:solidFill>
              <a:latin typeface="Bookman Old Style" pitchFamily="18" charset="0"/>
            </a:endParaRPr>
          </a:p>
          <a:p>
            <a:pPr>
              <a:defRPr/>
            </a:pPr>
            <a:endParaRPr lang="en-US" b="1" u="sng" dirty="0">
              <a:solidFill>
                <a:srgbClr val="7030A0"/>
              </a:solidFill>
              <a:latin typeface="Bookman Old Style" pitchFamily="18" charset="0"/>
            </a:endParaRPr>
          </a:p>
          <a:p>
            <a:pPr>
              <a:defRPr/>
            </a:pPr>
            <a:endParaRPr lang="en-US" b="1" u="sng" dirty="0">
              <a:solidFill>
                <a:srgbClr val="7030A0"/>
              </a:solidFill>
              <a:latin typeface="Bookman Old Style" pitchFamily="18" charset="0"/>
            </a:endParaRPr>
          </a:p>
          <a:p>
            <a:pPr>
              <a:defRPr/>
            </a:pPr>
            <a:endParaRPr lang="en-US" b="1" u="sng" dirty="0">
              <a:solidFill>
                <a:srgbClr val="7030A0"/>
              </a:solidFill>
              <a:latin typeface="Bookman Old Style" pitchFamily="18" charset="0"/>
            </a:endParaRPr>
          </a:p>
          <a:p>
            <a:pPr>
              <a:defRPr/>
            </a:pPr>
            <a:endParaRPr lang="en-US" b="1" u="sng" dirty="0">
              <a:solidFill>
                <a:srgbClr val="7030A0"/>
              </a:solidFill>
              <a:latin typeface="Bookman Old Style" pitchFamily="18" charset="0"/>
            </a:endParaRPr>
          </a:p>
          <a:p>
            <a:pPr>
              <a:defRPr/>
            </a:pP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00200" y="228600"/>
            <a:ext cx="6248400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rgbClr val="7030A0"/>
                </a:solidFill>
                <a:latin typeface="Cambria" pitchFamily="18" charset="0"/>
              </a:rPr>
              <a:t>KAIZEN STORY</a:t>
            </a:r>
            <a:endParaRPr lang="en-US" sz="4800" b="1" dirty="0">
              <a:solidFill>
                <a:srgbClr val="7030A0"/>
              </a:solidFill>
              <a:latin typeface="Cambria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88</Words>
  <Application>Microsoft Office PowerPoint</Application>
  <PresentationFormat>On-screen Show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Sebros</cp:lastModifiedBy>
  <cp:revision>8</cp:revision>
  <dcterms:created xsi:type="dcterms:W3CDTF">2006-08-16T00:00:00Z</dcterms:created>
  <dcterms:modified xsi:type="dcterms:W3CDTF">2013-01-12T06:09:30Z</dcterms:modified>
</cp:coreProperties>
</file>