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DF7"/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04DB4-6636-467F-A11C-76B8695FEF8A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BFB6BC-C3A6-471A-A6AF-089183B587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BDD8E-9162-4235-BBCC-81FE2DD54468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0E623-12A9-4C4B-A88C-B0CE0B15F4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EF036-A399-4D7C-BD95-24271F7ADE5E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7B2803-C3EA-4A61-94CC-709B335AD8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CCFDD-E25A-489B-B428-9E7D8D669B44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5A45-5E81-4AAE-AF5F-597FF749A2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95A19-D048-4811-9D76-EF9EE24856DE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8E5D9-76FE-447D-8D22-DCD09FA01DF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74D5D5-FFB4-4819-A9AA-1E86E8C5389B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7730F-9290-4860-9658-B5E9C087C4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6BEF1-5582-4156-9B09-D9923FF2731A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13F94-6A7C-4023-9CB2-39D0658F06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1B6A-2634-4450-AC14-0648B83D559C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00FE1-C00B-43DA-A079-97AC85B9B8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1F273-A50C-416F-BA4A-97F85873AC27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74D54D-C78D-422E-8CB9-9FEE07616D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11B9A-5D68-46C1-840D-639FFCD902A7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0A160-120B-4E41-8C43-798E91E893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846F-E45F-4C39-9BB6-2B7E997E3323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56A57-180F-4665-AC9E-0D0DCD97B9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F19A6BD-94F9-44C9-A7EB-41823D90A7E4}" type="datetimeFigureOut">
              <a:rPr lang="en-US"/>
              <a:pPr>
                <a:defRPr/>
              </a:pPr>
              <a:t>9/19/2013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2CC9A13-AEC0-49C3-990D-1D8768CF9B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Picture 54" descr="Photo0393.JPG"/>
          <p:cNvPicPr>
            <a:picLocks noChangeAspect="1"/>
          </p:cNvPicPr>
          <p:nvPr/>
        </p:nvPicPr>
        <p:blipFill>
          <a:blip r:embed="rId2">
            <a:lum bright="10000"/>
          </a:blip>
          <a:srcRect t="20000" b="22500"/>
          <a:stretch>
            <a:fillRect/>
          </a:stretch>
        </p:blipFill>
        <p:spPr>
          <a:xfrm>
            <a:off x="4013200" y="2741054"/>
            <a:ext cx="3454400" cy="1678546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3" name="Picture 32" descr="Photo0391.JPG"/>
          <p:cNvPicPr>
            <a:picLocks noChangeAspect="1"/>
          </p:cNvPicPr>
          <p:nvPr/>
        </p:nvPicPr>
        <p:blipFill>
          <a:blip r:embed="rId3">
            <a:lum bright="10000"/>
          </a:blip>
          <a:srcRect l="3750" t="50000" r="2500"/>
          <a:stretch>
            <a:fillRect/>
          </a:stretch>
        </p:blipFill>
        <p:spPr>
          <a:xfrm>
            <a:off x="3962400" y="4527550"/>
            <a:ext cx="3505200" cy="149225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1" name="Picture 30" descr="Photo0387.JPG"/>
          <p:cNvPicPr>
            <a:picLocks noChangeAspect="1"/>
          </p:cNvPicPr>
          <p:nvPr/>
        </p:nvPicPr>
        <p:blipFill>
          <a:blip r:embed="rId4">
            <a:lum bright="10000"/>
          </a:blip>
          <a:srcRect l="14375" t="30000" b="17500"/>
          <a:stretch>
            <a:fillRect/>
          </a:stretch>
        </p:blipFill>
        <p:spPr>
          <a:xfrm>
            <a:off x="3987800" y="1143000"/>
            <a:ext cx="3403600" cy="14950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87B4B0-BC4B-4021-82D7-D0A420F8A00B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82551" y="5867400"/>
            <a:ext cx="3727450" cy="738664"/>
          </a:xfrm>
          <a:prstGeom prst="rect">
            <a:avLst/>
          </a:prstGeom>
          <a:solidFill>
            <a:srgbClr val="CDF5D2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b="1" dirty="0" smtClean="0">
                <a:latin typeface="Calibri" pitchFamily="34" charset="0"/>
              </a:rPr>
              <a:t>Root cause</a:t>
            </a:r>
            <a:r>
              <a:rPr lang="en-US" sz="1400" b="1" dirty="0">
                <a:latin typeface="Calibri" pitchFamily="34" charset="0"/>
              </a:rPr>
              <a:t>: </a:t>
            </a:r>
            <a:r>
              <a:rPr lang="en-US" sz="1400" dirty="0" smtClean="0"/>
              <a:t>Glass wool wrapping on Body C tail pipe itself leads to tightly fit on pipe (tail pipe OD 25mm)</a:t>
            </a: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1219200" y="240268"/>
            <a:ext cx="6248400" cy="369332"/>
          </a:xfrm>
          <a:prstGeom prst="rect">
            <a:avLst/>
          </a:prstGeom>
          <a:solidFill>
            <a:srgbClr val="89FFF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 smtClean="0">
                <a:solidFill>
                  <a:srgbClr val="000000"/>
                </a:solidFill>
                <a:latin typeface="Calibri" pitchFamily="34" charset="0"/>
              </a:rPr>
              <a:t>Loose glass wool wrapping on tail pipe  </a:t>
            </a:r>
            <a:r>
              <a:rPr lang="en-US" b="1" dirty="0" smtClean="0">
                <a:latin typeface="Calibri" pitchFamily="34" charset="0"/>
              </a:rPr>
              <a:t>– K1/K2 Silencer</a:t>
            </a:r>
          </a:p>
        </p:txBody>
      </p:sp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1219200" y="685800"/>
            <a:ext cx="1676400" cy="338137"/>
          </a:xfrm>
          <a:prstGeom prst="rect">
            <a:avLst/>
          </a:prstGeom>
          <a:solidFill>
            <a:schemeClr val="bg1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>
                <a:latin typeface="Calibri" pitchFamily="34" charset="0"/>
              </a:rPr>
              <a:t>Before</a:t>
            </a:r>
          </a:p>
        </p:txBody>
      </p:sp>
      <p:sp>
        <p:nvSpPr>
          <p:cNvPr id="2056" name="Text Box 5"/>
          <p:cNvSpPr txBox="1">
            <a:spLocks noChangeArrowheads="1"/>
          </p:cNvSpPr>
          <p:nvPr/>
        </p:nvSpPr>
        <p:spPr bwMode="auto">
          <a:xfrm>
            <a:off x="5334000" y="652462"/>
            <a:ext cx="1970087" cy="338138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 b="1" dirty="0">
                <a:latin typeface="Calibri" pitchFamily="34" charset="0"/>
              </a:rPr>
              <a:t>After</a:t>
            </a:r>
            <a:endParaRPr lang="en-US" sz="1400" b="1" dirty="0">
              <a:latin typeface="Calibri" pitchFamily="34" charset="0"/>
            </a:endParaRPr>
          </a:p>
        </p:txBody>
      </p:sp>
      <p:sp>
        <p:nvSpPr>
          <p:cNvPr id="2057" name="Text Box 6"/>
          <p:cNvSpPr txBox="1">
            <a:spLocks noChangeArrowheads="1"/>
          </p:cNvSpPr>
          <p:nvPr/>
        </p:nvSpPr>
        <p:spPr bwMode="auto">
          <a:xfrm>
            <a:off x="3886200" y="6106180"/>
            <a:ext cx="4876800" cy="523220"/>
          </a:xfrm>
          <a:prstGeom prst="rect">
            <a:avLst/>
          </a:prstGeom>
          <a:solidFill>
            <a:srgbClr val="CDF5D2"/>
          </a:solidFill>
          <a:ln w="19050">
            <a:solidFill>
              <a:srgbClr val="0000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400" dirty="0" smtClean="0"/>
              <a:t>Glass wool wrapping on template pipe OD is 30 mm and transfer on tail pipe to avoid tight fit on pipe.</a:t>
            </a:r>
            <a:endParaRPr lang="en-US" sz="1400" b="1" dirty="0" smtClean="0">
              <a:latin typeface="Calibri" pitchFamily="34" charset="0"/>
            </a:endParaRPr>
          </a:p>
        </p:txBody>
      </p:sp>
      <p:sp>
        <p:nvSpPr>
          <p:cNvPr id="2058" name="Rectangle 7"/>
          <p:cNvSpPr>
            <a:spLocks noChangeArrowheads="1"/>
          </p:cNvSpPr>
          <p:nvPr/>
        </p:nvSpPr>
        <p:spPr bwMode="auto">
          <a:xfrm>
            <a:off x="165100" y="1066800"/>
            <a:ext cx="3644900" cy="47244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en-GB" sz="2800" b="1" dirty="0">
              <a:latin typeface="Calibri" pitchFamily="34" charset="0"/>
            </a:endParaRPr>
          </a:p>
        </p:txBody>
      </p:sp>
      <p:sp>
        <p:nvSpPr>
          <p:cNvPr id="2059" name="Rectangle 8"/>
          <p:cNvSpPr>
            <a:spLocks noChangeArrowheads="1"/>
          </p:cNvSpPr>
          <p:nvPr/>
        </p:nvSpPr>
        <p:spPr bwMode="auto">
          <a:xfrm>
            <a:off x="3886200" y="1066800"/>
            <a:ext cx="4905375" cy="4953000"/>
          </a:xfrm>
          <a:prstGeom prst="rect">
            <a:avLst/>
          </a:prstGeom>
          <a:noFill/>
          <a:ln w="25400">
            <a:solidFill>
              <a:srgbClr val="00B05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2062" name="Rectangle 19"/>
          <p:cNvSpPr>
            <a:spLocks noChangeArrowheads="1"/>
          </p:cNvSpPr>
          <p:nvPr/>
        </p:nvSpPr>
        <p:spPr bwMode="auto">
          <a:xfrm>
            <a:off x="76200" y="152400"/>
            <a:ext cx="8915400" cy="6553200"/>
          </a:xfrm>
          <a:prstGeom prst="rect">
            <a:avLst/>
          </a:prstGeom>
          <a:noFill/>
          <a:ln w="38100" cmpd="dbl" algn="ctr">
            <a:solidFill>
              <a:srgbClr val="FF66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pic>
        <p:nvPicPr>
          <p:cNvPr id="2063" name="Picture 20" descr="Logofin (7)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70528">
            <a:off x="152400" y="209550"/>
            <a:ext cx="685800" cy="628650"/>
          </a:xfrm>
          <a:prstGeom prst="rect">
            <a:avLst/>
          </a:prstGeom>
          <a:noFill/>
          <a:ln w="222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2064" name="Oval 21"/>
          <p:cNvSpPr>
            <a:spLocks noChangeArrowheads="1"/>
          </p:cNvSpPr>
          <p:nvPr/>
        </p:nvSpPr>
        <p:spPr bwMode="auto">
          <a:xfrm>
            <a:off x="8077200" y="174625"/>
            <a:ext cx="685800" cy="333375"/>
          </a:xfrm>
          <a:prstGeom prst="ellipse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200" b="1" dirty="0">
                <a:ea typeface="MS Mincho" pitchFamily="49" charset="-128"/>
              </a:rPr>
              <a:t>TPM</a:t>
            </a:r>
          </a:p>
        </p:txBody>
      </p:sp>
      <p:sp>
        <p:nvSpPr>
          <p:cNvPr id="2065" name="Text Box 22"/>
          <p:cNvSpPr txBox="1">
            <a:spLocks noChangeArrowheads="1"/>
          </p:cNvSpPr>
          <p:nvPr/>
        </p:nvSpPr>
        <p:spPr bwMode="auto">
          <a:xfrm>
            <a:off x="7620000" y="457200"/>
            <a:ext cx="1524000" cy="228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 dirty="0">
                <a:latin typeface="Monotype Corsiva" pitchFamily="66" charset="0"/>
                <a:ea typeface="MS Mincho" pitchFamily="49" charset="-128"/>
              </a:rPr>
              <a:t>A Journey towards excellence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543800" y="1219200"/>
            <a:ext cx="1143000" cy="990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1  Body C load in template</a:t>
            </a:r>
            <a:endParaRPr lang="en-US" sz="1400" dirty="0"/>
          </a:p>
        </p:txBody>
      </p:sp>
      <p:cxnSp>
        <p:nvCxnSpPr>
          <p:cNvPr id="42" name="Straight Arrow Connector 41"/>
          <p:cNvCxnSpPr/>
          <p:nvPr/>
        </p:nvCxnSpPr>
        <p:spPr>
          <a:xfrm rot="10800000" flipV="1">
            <a:off x="5410200" y="1447800"/>
            <a:ext cx="2133600" cy="3048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6" idx="1"/>
          </p:cNvCxnSpPr>
          <p:nvPr/>
        </p:nvCxnSpPr>
        <p:spPr>
          <a:xfrm rot="10800000">
            <a:off x="5791200" y="3505200"/>
            <a:ext cx="1905000" cy="762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7" idx="1"/>
          </p:cNvCxnSpPr>
          <p:nvPr/>
        </p:nvCxnSpPr>
        <p:spPr>
          <a:xfrm rot="10800000" flipV="1">
            <a:off x="5105400" y="5143500"/>
            <a:ext cx="2667000" cy="19050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1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1143000"/>
            <a:ext cx="3527425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1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06375" y="3200400"/>
            <a:ext cx="3603625" cy="195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Rectangle 35"/>
          <p:cNvSpPr/>
          <p:nvPr/>
        </p:nvSpPr>
        <p:spPr>
          <a:xfrm>
            <a:off x="7696200" y="3048000"/>
            <a:ext cx="990600" cy="1066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2  Glass wool wrap on shaft OD 30 mm</a:t>
            </a:r>
            <a:endParaRPr lang="en-US" sz="1400" dirty="0"/>
          </a:p>
        </p:txBody>
      </p:sp>
      <p:sp>
        <p:nvSpPr>
          <p:cNvPr id="37" name="Rectangle 36"/>
          <p:cNvSpPr/>
          <p:nvPr/>
        </p:nvSpPr>
        <p:spPr>
          <a:xfrm>
            <a:off x="7772400" y="4572000"/>
            <a:ext cx="990600" cy="1143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3  Transfer glass wool on  tail pipe</a:t>
            </a:r>
            <a:endParaRPr lang="en-US" sz="1400" dirty="0"/>
          </a:p>
        </p:txBody>
      </p:sp>
      <p:sp>
        <p:nvSpPr>
          <p:cNvPr id="41" name="Rectangle 40"/>
          <p:cNvSpPr/>
          <p:nvPr/>
        </p:nvSpPr>
        <p:spPr>
          <a:xfrm>
            <a:off x="457200" y="5257800"/>
            <a:ext cx="2895600" cy="4572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/>
              <a:t>Glass wool  wrapping on  tail pipe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92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QA_VIJAY</dc:creator>
  <cp:lastModifiedBy>QA_VBD</cp:lastModifiedBy>
  <cp:revision>38</cp:revision>
  <dcterms:created xsi:type="dcterms:W3CDTF">2011-10-23T11:37:58Z</dcterms:created>
  <dcterms:modified xsi:type="dcterms:W3CDTF">2013-09-19T08:47:16Z</dcterms:modified>
</cp:coreProperties>
</file>